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28" r:id="rId4"/>
  </p:sldMasterIdLst>
  <p:notesMasterIdLst>
    <p:notesMasterId r:id="rId24"/>
  </p:notesMasterIdLst>
  <p:handoutMasterIdLst>
    <p:handoutMasterId r:id="rId25"/>
  </p:handoutMasterIdLst>
  <p:sldIdLst>
    <p:sldId id="1384" r:id="rId5"/>
    <p:sldId id="1566" r:id="rId6"/>
    <p:sldId id="1569" r:id="rId7"/>
    <p:sldId id="1567" r:id="rId8"/>
    <p:sldId id="1561" r:id="rId9"/>
    <p:sldId id="1575" r:id="rId10"/>
    <p:sldId id="1576" r:id="rId11"/>
    <p:sldId id="1550" r:id="rId12"/>
    <p:sldId id="1563" r:id="rId13"/>
    <p:sldId id="1556" r:id="rId14"/>
    <p:sldId id="1579" r:id="rId15"/>
    <p:sldId id="1582" r:id="rId16"/>
    <p:sldId id="1568" r:id="rId17"/>
    <p:sldId id="1584" r:id="rId18"/>
    <p:sldId id="1560" r:id="rId19"/>
    <p:sldId id="1580" r:id="rId20"/>
    <p:sldId id="1559" r:id="rId21"/>
    <p:sldId id="1583" r:id="rId22"/>
    <p:sldId id="1574" r:id="rId23"/>
  </p:sldIdLst>
  <p:sldSz cx="9144000" cy="5143500" type="screen16x9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3AD942-DE9F-41A0-8E1D-2EFCCCA734BC}">
          <p14:sldIdLst>
            <p14:sldId id="1384"/>
            <p14:sldId id="1566"/>
            <p14:sldId id="1569"/>
            <p14:sldId id="1567"/>
            <p14:sldId id="1561"/>
            <p14:sldId id="1575"/>
            <p14:sldId id="1576"/>
            <p14:sldId id="1550"/>
            <p14:sldId id="1563"/>
            <p14:sldId id="1556"/>
            <p14:sldId id="1579"/>
            <p14:sldId id="1582"/>
            <p14:sldId id="1568"/>
            <p14:sldId id="1584"/>
            <p14:sldId id="1560"/>
            <p14:sldId id="1580"/>
            <p14:sldId id="1559"/>
            <p14:sldId id="1583"/>
            <p14:sldId id="1574"/>
          </p14:sldIdLst>
        </p14:section>
        <p14:section name="Ending Slide" id="{6FC515B3-DD55-45F0-802C-69E15E5409A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36466"/>
    <a:srgbClr val="D2611B"/>
    <a:srgbClr val="DBE2E5"/>
    <a:srgbClr val="D2611C"/>
    <a:srgbClr val="004B74"/>
    <a:srgbClr val="005A8B"/>
    <a:srgbClr val="C0C0C0"/>
    <a:srgbClr val="E7ECEE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8B8E7-1B77-4828-9DFB-180982C550BD}" v="4" dt="2021-01-06T21:22:20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0"/>
    <p:restoredTop sz="91720"/>
  </p:normalViewPr>
  <p:slideViewPr>
    <p:cSldViewPr showGuides="1">
      <p:cViewPr>
        <p:scale>
          <a:sx n="192" d="100"/>
          <a:sy n="192" d="100"/>
        </p:scale>
        <p:origin x="632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D68D890-4F18-4F44-B2BA-332B632F7956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502476E5-789E-6B47-B7C7-6C79AF9A8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58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1BE1255C-BAE4-014A-AE1E-4E6613BE82C6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136FF9A-DF39-6F46-BCDE-B5D756699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tutorial/machine_learning_map/index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2458">
              <a:defRPr/>
            </a:pPr>
            <a:fld id="{8EAADF87-86CD-B548-AD15-3C616A49BBB3}" type="slidenum">
              <a:rPr lang="en-US">
                <a:solidFill>
                  <a:prstClr val="black"/>
                </a:solidFill>
                <a:latin typeface="Calibri"/>
              </a:rPr>
              <a:pPr defTabSz="462458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189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34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34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75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721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671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https://scikit-learn.org/stable/tutorial/machine_learning_map/index.html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274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55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622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99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05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88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653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28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18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70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1300" y="798513"/>
            <a:ext cx="7097713" cy="3992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6FF9A-DF39-6F46-BCDE-B5D756699D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83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0248-2C5B-4EDE-82CD-3586DB9E6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B317F-1CD2-4523-838E-D45E96CD1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AE64A-534E-4A9B-9144-B6AD8D39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CCB0-2FC3-452D-8293-2873B01E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48A9-4EDE-47B6-9BA9-F9F1C14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0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4E7B-9F9B-420F-A98F-A98E8BC6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C9892-2FC6-4CBE-96A6-720B80686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7F750-32FF-42CA-85EF-A1893412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6DCA-33A7-4233-95DB-F1F2882F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665D8-8B09-4A29-BE16-E451071D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1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10E25-0C1B-4274-86F8-E1D639AE9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45921-9144-494E-849A-572B6808D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CFD6-EB17-4DBC-8328-22BC7B4F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42C5A-5BF8-4B27-BD5D-3EA8EA0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6230-05D8-42ED-AE25-32538AF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75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9278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2357" cy="5143500"/>
          </a:xfrm>
        </p:spPr>
        <p:txBody>
          <a:bodyPr rtlCol="0">
            <a:normAutofit/>
          </a:bodyPr>
          <a:lstStyle>
            <a:lvl1pPr marL="0" indent="0">
              <a:buNone/>
              <a:defRPr sz="1201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573943708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03136" y="0"/>
            <a:ext cx="4261444" cy="51435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5F29-8207-47DF-93DB-1CE7C0D6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8D16C-4EB7-447D-846C-9B0B5648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C6C6-0357-4792-B660-544F4462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B4F45-C662-4837-8283-2C851CBD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6C32F-2FA7-493D-A911-5CC310C9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219E-4898-40AC-90A7-3F859E02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D61DA-1D61-4FA8-A056-10F6DB2A4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ABE0-45B0-4433-9924-B5D8642D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1B0B5-C3A3-4BEE-8EF5-E63488A3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3B0A8-FDD7-4158-A22F-FDFEF0A3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CF48-7286-4959-AEFF-B714FA2E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47DB-6756-47AA-B2D2-F0185D683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6D84B-7C94-4407-8104-124373F6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F0314-41D3-44E9-852A-A4041F56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90258-51B2-4862-B189-4D8A2AD3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20346-CE51-4007-906F-1D359553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9549-89C7-4A4F-B178-B3A56315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1D824-B96C-408C-A1BE-DEA217C90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681DE-6AB8-4CC3-B8EA-2FD5EBD5B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606D8-08BE-4F5C-A894-E4008917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D1CD8-06D8-4BDF-90C7-E153899E3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FC007-F22C-4888-9497-061155AF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9199B-51F9-45FA-B756-E0C5BEC7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6C5AB-55FF-42F9-82F5-9BAAD3F6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071C-1A39-4939-BDAD-89E25A1C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3EC22-DECE-4ABE-A554-0211F887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33C5-DA31-44CA-A1ED-07D6D7AC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90F6E-0D06-4668-B8BE-8F767887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B4120-BF79-464B-8177-D700B982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D359D-B335-47F0-9710-5C65A73B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Commercial in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B1C24-5C81-4A3E-8F12-9AF903F0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9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A5FC-D771-4CCD-963A-F9CBFEE8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CF30-E1AD-42AB-B297-AEB91C928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F6B97-D811-4058-953C-2B428275B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1FE3B-6F87-48E2-9762-26F5388A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A9AE2-D976-407F-A4FF-E8194AAB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9C0AD-3C3F-45FD-9B2C-80D13AAC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2758-AA02-4F6F-B291-7DF83B0F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3A534-360F-4BBB-B3FD-AABF546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CEE0E-8206-4169-BFF5-9FAB663B3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9E99B-CE27-45F5-9A13-1B5885D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C2862-4736-498A-AC25-5FF5536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B86DF-9F7F-4AB8-93F1-734CD1D9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7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6DFC3-8E3B-440D-95D7-B13204CF9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8512-217D-4299-A603-B7B851232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F606-0EC7-48DB-ADAB-1D1355F3F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5E67-E344-497B-A994-E0165F511B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CDAA-E571-4129-A048-45121875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err="1"/>
              <a:t>Commerical</a:t>
            </a:r>
            <a:r>
              <a:rPr lang="en-GB"/>
              <a:t> in Confidence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ADA0-0061-48AC-81A2-5FD8549B7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8F19F-B923-4C78-98D1-73B52A3C1B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9" r:id="rId1"/>
    <p:sldLayoutId id="2147493530" r:id="rId2"/>
    <p:sldLayoutId id="2147493531" r:id="rId3"/>
    <p:sldLayoutId id="2147493532" r:id="rId4"/>
    <p:sldLayoutId id="2147493533" r:id="rId5"/>
    <p:sldLayoutId id="2147493534" r:id="rId6"/>
    <p:sldLayoutId id="2147493535" r:id="rId7"/>
    <p:sldLayoutId id="2147493536" r:id="rId8"/>
    <p:sldLayoutId id="2147493537" r:id="rId9"/>
    <p:sldLayoutId id="2147493538" r:id="rId10"/>
    <p:sldLayoutId id="2147493539" r:id="rId11"/>
    <p:sldLayoutId id="2147493522" r:id="rId12"/>
    <p:sldLayoutId id="2147493524" r:id="rId13"/>
    <p:sldLayoutId id="214749352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lestone_Logo_White.ai"/>
          <p:cNvPicPr>
            <a:picLocks noChangeAspect="1"/>
          </p:cNvPicPr>
          <p:nvPr/>
        </p:nvPicPr>
        <p:blipFill rotWithShape="1">
          <a:blip r:embed="rId4" cstate="print"/>
          <a:srcRect t="27278" b="31681"/>
          <a:stretch/>
        </p:blipFill>
        <p:spPr bwMode="auto">
          <a:xfrm>
            <a:off x="762000" y="604276"/>
            <a:ext cx="1256329" cy="72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030434" y="4009509"/>
            <a:ext cx="30054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3286270"/>
            <a:ext cx="30832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2022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1995750"/>
            <a:ext cx="352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80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NAV3 POC </a:t>
            </a:r>
          </a:p>
        </p:txBody>
      </p:sp>
    </p:spTree>
    <p:extLst>
      <p:ext uri="{BB962C8B-B14F-4D97-AF65-F5344CB8AC3E}">
        <p14:creationId xmlns:p14="http://schemas.microsoft.com/office/powerpoint/2010/main" val="100667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  <a:r>
              <a:rPr lang="en-AU" sz="900" dirty="0"/>
              <a:t>     </a:t>
            </a:r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1B708-8C08-C421-792B-A7AF34D9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74" y="1059750"/>
            <a:ext cx="80518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  <a:r>
              <a:rPr lang="en-AU" sz="900" dirty="0"/>
              <a:t>     </a:t>
            </a:r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1B708-8C08-C421-792B-A7AF34D9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74" y="1059750"/>
            <a:ext cx="8051832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2834B-ED99-416F-84B6-C3C563DB34C5}"/>
              </a:ext>
            </a:extLst>
          </p:cNvPr>
          <p:cNvSpPr txBox="1"/>
          <p:nvPr/>
        </p:nvSpPr>
        <p:spPr>
          <a:xfrm>
            <a:off x="300341" y="3345086"/>
            <a:ext cx="2615659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Market data - Benchmark (u280), </a:t>
            </a:r>
            <a:r>
              <a:rPr lang="en-GB" sz="1400" dirty="0" err="1"/>
              <a:t>Fx</a:t>
            </a:r>
            <a:r>
              <a:rPr lang="en-GB" sz="1400" dirty="0"/>
              <a:t> rates(u178), Security price(u175), Corporate action(u210)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2D5D4-569F-16B8-D4B3-6855A8D1F0D3}"/>
              </a:ext>
            </a:extLst>
          </p:cNvPr>
          <p:cNvSpPr txBox="1"/>
          <p:nvPr/>
        </p:nvSpPr>
        <p:spPr>
          <a:xfrm>
            <a:off x="4564184" y="3802415"/>
            <a:ext cx="2615659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Validation result – Exception(t330), Validation result(</a:t>
            </a:r>
            <a:r>
              <a:rPr lang="en-GB" sz="1400" dirty="0" err="1"/>
              <a:t>pXXX</a:t>
            </a:r>
            <a:r>
              <a:rPr lang="en-GB"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986CF-B4AD-0460-D075-AF15743C6EBF}"/>
              </a:ext>
            </a:extLst>
          </p:cNvPr>
          <p:cNvSpPr txBox="1"/>
          <p:nvPr/>
        </p:nvSpPr>
        <p:spPr>
          <a:xfrm>
            <a:off x="2897346" y="1347750"/>
            <a:ext cx="1596030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Tolerance(l200)</a:t>
            </a:r>
          </a:p>
        </p:txBody>
      </p:sp>
    </p:spTree>
    <p:extLst>
      <p:ext uri="{BB962C8B-B14F-4D97-AF65-F5344CB8AC3E}">
        <p14:creationId xmlns:p14="http://schemas.microsoft.com/office/powerpoint/2010/main" val="19906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  <a:r>
              <a:rPr lang="en-AU" sz="900" dirty="0"/>
              <a:t>     </a:t>
            </a:r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1B708-8C08-C421-792B-A7AF34D9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74" y="1059750"/>
            <a:ext cx="8051832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2834B-ED99-416F-84B6-C3C563DB34C5}"/>
              </a:ext>
            </a:extLst>
          </p:cNvPr>
          <p:cNvSpPr txBox="1"/>
          <p:nvPr/>
        </p:nvSpPr>
        <p:spPr>
          <a:xfrm>
            <a:off x="300341" y="3345086"/>
            <a:ext cx="2615659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Market data - Benchmark (u280), </a:t>
            </a:r>
            <a:r>
              <a:rPr lang="en-GB" sz="1400" dirty="0" err="1"/>
              <a:t>Fx</a:t>
            </a:r>
            <a:r>
              <a:rPr lang="en-GB" sz="1400" dirty="0"/>
              <a:t> rates(u178), Security price(u175), Corporate action(u210)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2D5D4-569F-16B8-D4B3-6855A8D1F0D3}"/>
              </a:ext>
            </a:extLst>
          </p:cNvPr>
          <p:cNvSpPr txBox="1"/>
          <p:nvPr/>
        </p:nvSpPr>
        <p:spPr>
          <a:xfrm>
            <a:off x="4564184" y="3802415"/>
            <a:ext cx="2615659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Validation result – Exception(t330), Validation result(</a:t>
            </a:r>
            <a:r>
              <a:rPr lang="en-GB" sz="1400" dirty="0" err="1"/>
              <a:t>pXXX</a:t>
            </a:r>
            <a:r>
              <a:rPr lang="en-GB"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986CF-B4AD-0460-D075-AF15743C6EBF}"/>
              </a:ext>
            </a:extLst>
          </p:cNvPr>
          <p:cNvSpPr txBox="1"/>
          <p:nvPr/>
        </p:nvSpPr>
        <p:spPr>
          <a:xfrm>
            <a:off x="2897346" y="1347750"/>
            <a:ext cx="1596030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Tolerance(l200)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58AA2-F02F-29C0-413E-4A381AA67386}"/>
              </a:ext>
            </a:extLst>
          </p:cNvPr>
          <p:cNvSpPr txBox="1"/>
          <p:nvPr/>
        </p:nvSpPr>
        <p:spPr>
          <a:xfrm>
            <a:off x="4716000" y="1456001"/>
            <a:ext cx="3243112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000" dirty="0"/>
              <a:t>[BMK004] - Benchmark Movement; </a:t>
            </a:r>
          </a:p>
          <a:p>
            <a:r>
              <a:rPr lang="en-AU" sz="1000" b="1" dirty="0"/>
              <a:t>Check</a:t>
            </a:r>
            <a:r>
              <a:rPr lang="en-AU" sz="1000" dirty="0"/>
              <a:t> Value = 0.54%; </a:t>
            </a:r>
          </a:p>
          <a:p>
            <a:r>
              <a:rPr lang="en-AU" sz="1000" dirty="0"/>
              <a:t>Tolerance Value (</a:t>
            </a:r>
            <a:r>
              <a:rPr lang="en-AU" sz="1000" b="1" dirty="0"/>
              <a:t>at</a:t>
            </a:r>
            <a:r>
              <a:rPr lang="en-AU" sz="1000" dirty="0"/>
              <a:t> Entity </a:t>
            </a:r>
            <a:r>
              <a:rPr lang="en-AU" sz="1000" b="1" dirty="0"/>
              <a:t>Level</a:t>
            </a:r>
            <a:r>
              <a:rPr lang="en-AU" sz="1000" dirty="0"/>
              <a:t> </a:t>
            </a:r>
            <a:r>
              <a:rPr lang="en-AU" sz="1000" b="1" dirty="0"/>
              <a:t>DEFAULT</a:t>
            </a:r>
            <a:r>
              <a:rPr lang="en-AU" sz="1000" dirty="0"/>
              <a:t>) = 0.50%; </a:t>
            </a:r>
          </a:p>
          <a:p>
            <a:r>
              <a:rPr lang="en-AU" sz="1000" b="1" dirty="0"/>
              <a:t>Current</a:t>
            </a:r>
            <a:r>
              <a:rPr lang="en-AU" sz="1000" dirty="0"/>
              <a:t> Value = 7,628.8980; </a:t>
            </a:r>
          </a:p>
          <a:p>
            <a:r>
              <a:rPr lang="en-AU" sz="1000" dirty="0"/>
              <a:t>Previous Value = 7,588.1990; </a:t>
            </a:r>
          </a:p>
          <a:p>
            <a:r>
              <a:rPr lang="en-AU" sz="1000" dirty="0"/>
              <a:t>Value Movement = 0.536346%;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F871E76-4605-8CAE-EEEB-D87EDF68A250}"/>
              </a:ext>
            </a:extLst>
          </p:cNvPr>
          <p:cNvSpPr/>
          <p:nvPr/>
        </p:nvSpPr>
        <p:spPr>
          <a:xfrm rot="19636894">
            <a:off x="4205376" y="2467919"/>
            <a:ext cx="576000" cy="29478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B95ED1-5C20-F412-DB16-9175F24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1" y="555750"/>
            <a:ext cx="8640000" cy="797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</a:p>
          <a:p>
            <a:endParaRPr lang="en-AU" sz="900" dirty="0"/>
          </a:p>
          <a:p>
            <a:r>
              <a:rPr lang="en-GB" sz="1500" dirty="0"/>
              <a:t>goal</a:t>
            </a:r>
            <a:r>
              <a:rPr lang="en-AU" sz="900" dirty="0"/>
              <a:t>        </a:t>
            </a:r>
          </a:p>
          <a:p>
            <a:r>
              <a:rPr lang="en-AU" sz="2400" dirty="0"/>
              <a:t>          We want to update tolerance dynamically.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132B0-1D06-8E7C-27E2-98F2AAB12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9" y="1347750"/>
            <a:ext cx="8629534" cy="3528000"/>
          </a:xfrm>
          <a:prstGeom prst="rect">
            <a:avLst/>
          </a:prstGeom>
        </p:spPr>
      </p:pic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DADDC-4F1B-91CA-8C61-6DF7E8A7C2AC}"/>
              </a:ext>
            </a:extLst>
          </p:cNvPr>
          <p:cNvSpPr txBox="1"/>
          <p:nvPr/>
        </p:nvSpPr>
        <p:spPr>
          <a:xfrm>
            <a:off x="6375339" y="2123290"/>
            <a:ext cx="11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Rules 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280E0-77F6-0223-3CD8-182533EE68E1}"/>
              </a:ext>
            </a:extLst>
          </p:cNvPr>
          <p:cNvSpPr txBox="1"/>
          <p:nvPr/>
        </p:nvSpPr>
        <p:spPr>
          <a:xfrm>
            <a:off x="999067" y="2517904"/>
            <a:ext cx="24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Market data, tolerance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77D954-75FB-391A-4633-EAB1F53D0615}"/>
              </a:ext>
            </a:extLst>
          </p:cNvPr>
          <p:cNvSpPr txBox="1"/>
          <p:nvPr/>
        </p:nvSpPr>
        <p:spPr>
          <a:xfrm>
            <a:off x="1448277" y="1764442"/>
            <a:ext cx="171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Validation result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2856A6-8855-DC8A-84F6-F4180315E664}"/>
              </a:ext>
            </a:extLst>
          </p:cNvPr>
          <p:cNvCxnSpPr>
            <a:cxnSpLocks/>
          </p:cNvCxnSpPr>
          <p:nvPr/>
        </p:nvCxnSpPr>
        <p:spPr>
          <a:xfrm>
            <a:off x="1448277" y="2180989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E824F4-CBC5-0CF6-5732-4C5341344412}"/>
              </a:ext>
            </a:extLst>
          </p:cNvPr>
          <p:cNvCxnSpPr>
            <a:cxnSpLocks/>
          </p:cNvCxnSpPr>
          <p:nvPr/>
        </p:nvCxnSpPr>
        <p:spPr>
          <a:xfrm>
            <a:off x="1448277" y="2941082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6BD958-38C0-5508-1254-C64EFDAD176A}"/>
              </a:ext>
            </a:extLst>
          </p:cNvPr>
          <p:cNvCxnSpPr>
            <a:cxnSpLocks/>
          </p:cNvCxnSpPr>
          <p:nvPr/>
        </p:nvCxnSpPr>
        <p:spPr>
          <a:xfrm>
            <a:off x="5868000" y="2564384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FA82CE3-1931-287E-1938-763EA6CA2684}"/>
              </a:ext>
            </a:extLst>
          </p:cNvPr>
          <p:cNvSpPr/>
          <p:nvPr/>
        </p:nvSpPr>
        <p:spPr>
          <a:xfrm>
            <a:off x="3276000" y="1832408"/>
            <a:ext cx="2592000" cy="147868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35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B95ED1-5C20-F412-DB16-9175F24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1" y="555750"/>
            <a:ext cx="8640000" cy="797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</a:p>
          <a:p>
            <a:endParaRPr lang="en-AU" sz="900" dirty="0"/>
          </a:p>
          <a:p>
            <a:r>
              <a:rPr lang="en-GB" sz="1500" dirty="0"/>
              <a:t>goal</a:t>
            </a:r>
            <a:r>
              <a:rPr lang="en-AU" sz="900" dirty="0"/>
              <a:t>        </a:t>
            </a:r>
          </a:p>
          <a:p>
            <a:r>
              <a:rPr lang="en-AU" sz="2400" dirty="0"/>
              <a:t>          We want to update tolerance dynamically.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132B0-1D06-8E7C-27E2-98F2AAB12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9" y="1347750"/>
            <a:ext cx="8629534" cy="3528000"/>
          </a:xfrm>
          <a:prstGeom prst="rect">
            <a:avLst/>
          </a:prstGeom>
        </p:spPr>
      </p:pic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7D8C8-66AD-DE9E-1A0F-471428736A36}"/>
              </a:ext>
            </a:extLst>
          </p:cNvPr>
          <p:cNvSpPr txBox="1"/>
          <p:nvPr/>
        </p:nvSpPr>
        <p:spPr>
          <a:xfrm>
            <a:off x="458924" y="3330873"/>
            <a:ext cx="3618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500" dirty="0"/>
              <a:t>approach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E5D80D-C47D-6ACB-0D84-F0A51980A77A}"/>
              </a:ext>
            </a:extLst>
          </p:cNvPr>
          <p:cNvSpPr txBox="1"/>
          <p:nvPr/>
        </p:nvSpPr>
        <p:spPr>
          <a:xfrm>
            <a:off x="630818" y="3699698"/>
            <a:ext cx="78263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Correlation of fund validation to market movements</a:t>
            </a:r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AU" sz="1400" dirty="0"/>
              <a:t>Regression – a type of machine learning which helps in finding the relationship between independent and dependent variable</a:t>
            </a:r>
            <a:endParaRPr lang="en-AU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703FE-9785-0A6D-4BD0-7838AD3A8431}"/>
              </a:ext>
            </a:extLst>
          </p:cNvPr>
          <p:cNvSpPr txBox="1"/>
          <p:nvPr/>
        </p:nvSpPr>
        <p:spPr>
          <a:xfrm>
            <a:off x="6375339" y="2123290"/>
            <a:ext cx="11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Rules 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AA5800-FB0A-BD29-10A5-BCD20D9B04B4}"/>
              </a:ext>
            </a:extLst>
          </p:cNvPr>
          <p:cNvSpPr txBox="1"/>
          <p:nvPr/>
        </p:nvSpPr>
        <p:spPr>
          <a:xfrm>
            <a:off x="999067" y="2517904"/>
            <a:ext cx="24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Market data, tolerance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EDB9B2-DDF2-7B43-0F15-CB9720BC40C0}"/>
              </a:ext>
            </a:extLst>
          </p:cNvPr>
          <p:cNvSpPr txBox="1"/>
          <p:nvPr/>
        </p:nvSpPr>
        <p:spPr>
          <a:xfrm>
            <a:off x="1448277" y="1764442"/>
            <a:ext cx="171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Validation result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DDA2AC-B222-0FD4-7282-1E9DD5938281}"/>
              </a:ext>
            </a:extLst>
          </p:cNvPr>
          <p:cNvCxnSpPr>
            <a:cxnSpLocks/>
          </p:cNvCxnSpPr>
          <p:nvPr/>
        </p:nvCxnSpPr>
        <p:spPr>
          <a:xfrm>
            <a:off x="1448277" y="2180989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B1253F-2069-5C8B-85AA-B211C28473E2}"/>
              </a:ext>
            </a:extLst>
          </p:cNvPr>
          <p:cNvCxnSpPr>
            <a:cxnSpLocks/>
          </p:cNvCxnSpPr>
          <p:nvPr/>
        </p:nvCxnSpPr>
        <p:spPr>
          <a:xfrm>
            <a:off x="1448277" y="2941082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CACDE5-B8ED-9835-D097-C65173E48155}"/>
              </a:ext>
            </a:extLst>
          </p:cNvPr>
          <p:cNvCxnSpPr>
            <a:cxnSpLocks/>
          </p:cNvCxnSpPr>
          <p:nvPr/>
        </p:nvCxnSpPr>
        <p:spPr>
          <a:xfrm>
            <a:off x="5868000" y="2564384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06138A3-840D-E554-700E-DAF51ECFB408}"/>
              </a:ext>
            </a:extLst>
          </p:cNvPr>
          <p:cNvSpPr/>
          <p:nvPr/>
        </p:nvSpPr>
        <p:spPr>
          <a:xfrm>
            <a:off x="3276000" y="1832408"/>
            <a:ext cx="2592000" cy="147868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01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B95ED1-5C20-F412-DB16-9175F24758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53" y="598060"/>
            <a:ext cx="4320000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D514D-59F0-6442-C6BA-CDBC8F72D12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567" y="2728235"/>
            <a:ext cx="432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F7592-FB75-86F1-5C10-9A882FC953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7" y="598060"/>
            <a:ext cx="4320000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357E0-E9F5-52F6-6C3C-F01AC4EF4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40" y="1213355"/>
            <a:ext cx="1390333" cy="921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3807C0-3D37-534D-0AA0-850A24E39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74" y="1218067"/>
            <a:ext cx="1424897" cy="896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997D6-5DF5-6931-C507-F5A1BBA39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066" y="3260529"/>
            <a:ext cx="2216917" cy="1424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0B524-1AEE-65CA-3A6B-39C40F7D9ED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827" y="2728235"/>
            <a:ext cx="4320000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7AB46-7966-26E4-9EDC-4BCAAB6B24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3192" y="1177770"/>
            <a:ext cx="3329836" cy="891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2F59E1-DF4C-993B-CABE-1A2FD467D1B8}"/>
              </a:ext>
            </a:extLst>
          </p:cNvPr>
          <p:cNvSpPr txBox="1"/>
          <p:nvPr/>
        </p:nvSpPr>
        <p:spPr>
          <a:xfrm>
            <a:off x="6003326" y="828892"/>
            <a:ext cx="155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rgbClr val="D2611C"/>
              </a:buClr>
            </a:pPr>
            <a:r>
              <a:rPr lang="en-GB" sz="1400" dirty="0"/>
              <a:t>Feature selection</a:t>
            </a:r>
            <a:endParaRPr lang="en-GB" sz="900" dirty="0"/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892D5B-D304-6C54-3B38-F959C4B3F62E}"/>
              </a:ext>
            </a:extLst>
          </p:cNvPr>
          <p:cNvSpPr txBox="1"/>
          <p:nvPr/>
        </p:nvSpPr>
        <p:spPr>
          <a:xfrm>
            <a:off x="6046177" y="2905685"/>
            <a:ext cx="155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rgbClr val="D2611C"/>
              </a:buClr>
            </a:pPr>
            <a:r>
              <a:rPr lang="en-GB" sz="1400" dirty="0"/>
              <a:t>Model tuning</a:t>
            </a:r>
            <a:endParaRPr lang="en-GB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AF4C03-11B0-23F5-3714-1F6A827905EA}"/>
              </a:ext>
            </a:extLst>
          </p:cNvPr>
          <p:cNvSpPr txBox="1"/>
          <p:nvPr/>
        </p:nvSpPr>
        <p:spPr>
          <a:xfrm>
            <a:off x="1536929" y="2905686"/>
            <a:ext cx="155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rgbClr val="D2611C"/>
              </a:buClr>
            </a:pPr>
            <a:r>
              <a:rPr lang="en-GB" sz="1400" dirty="0"/>
              <a:t>Model validation</a:t>
            </a:r>
            <a:endParaRPr lang="en-GB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FE0F8-A50B-64E3-2E64-53AE4AEB8918}"/>
              </a:ext>
            </a:extLst>
          </p:cNvPr>
          <p:cNvSpPr txBox="1"/>
          <p:nvPr/>
        </p:nvSpPr>
        <p:spPr>
          <a:xfrm>
            <a:off x="1537274" y="814896"/>
            <a:ext cx="1607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rgbClr val="D2611C"/>
              </a:buClr>
            </a:pPr>
            <a:r>
              <a:rPr lang="en-GB" sz="1400" dirty="0"/>
              <a:t>Algorithm selection</a:t>
            </a:r>
            <a:endParaRPr lang="en-GB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224BE-6FD2-5677-BDAE-1846B76D34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4206" y="3231672"/>
            <a:ext cx="2758251" cy="148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8510F-B19D-C499-1837-FB84B198EAFC}"/>
              </a:ext>
            </a:extLst>
          </p:cNvPr>
          <p:cNvSpPr/>
          <p:nvPr/>
        </p:nvSpPr>
        <p:spPr>
          <a:xfrm>
            <a:off x="4291119" y="3150353"/>
            <a:ext cx="1440000" cy="90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Algorithm Selection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AA0E98-116F-497A-A7A5-DAB0FFB32B4E}"/>
              </a:ext>
            </a:extLst>
          </p:cNvPr>
          <p:cNvSpPr/>
          <p:nvPr/>
        </p:nvSpPr>
        <p:spPr>
          <a:xfrm>
            <a:off x="7041908" y="1941814"/>
            <a:ext cx="1440000" cy="90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5985A1-C513-62AA-B97F-5DEC7E9FF137}"/>
              </a:ext>
            </a:extLst>
          </p:cNvPr>
          <p:cNvSpPr/>
          <p:nvPr/>
        </p:nvSpPr>
        <p:spPr>
          <a:xfrm>
            <a:off x="6425527" y="3268640"/>
            <a:ext cx="1440000" cy="90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Model validation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25F1DDE-0117-ED5D-6B66-473C1637800E}"/>
              </a:ext>
            </a:extLst>
          </p:cNvPr>
          <p:cNvSpPr/>
          <p:nvPr/>
        </p:nvSpPr>
        <p:spPr>
          <a:xfrm>
            <a:off x="5410969" y="1036433"/>
            <a:ext cx="1440000" cy="90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Model Tuning</a:t>
            </a:r>
          </a:p>
        </p:txBody>
      </p:sp>
      <p:sp>
        <p:nvSpPr>
          <p:cNvPr id="80" name="Snip and Round Single Corner of Rectangle 79">
            <a:extLst>
              <a:ext uri="{FF2B5EF4-FFF2-40B4-BE49-F238E27FC236}">
                <a16:creationId xmlns:a16="http://schemas.microsoft.com/office/drawing/2014/main" id="{F4575503-BFEF-1896-60AD-D4F01C90046E}"/>
              </a:ext>
            </a:extLst>
          </p:cNvPr>
          <p:cNvSpPr/>
          <p:nvPr/>
        </p:nvSpPr>
        <p:spPr>
          <a:xfrm>
            <a:off x="454659" y="1686346"/>
            <a:ext cx="576000" cy="500172"/>
          </a:xfrm>
          <a:prstGeom prst="snip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46B32A7-8B77-4C47-F1F0-97529265F729}"/>
              </a:ext>
            </a:extLst>
          </p:cNvPr>
          <p:cNvSpPr/>
          <p:nvPr/>
        </p:nvSpPr>
        <p:spPr>
          <a:xfrm rot="20363012">
            <a:off x="4740957" y="1381673"/>
            <a:ext cx="507263" cy="2458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65EC732-4999-872F-DB8C-EBEB5D561E49}"/>
              </a:ext>
            </a:extLst>
          </p:cNvPr>
          <p:cNvSpPr/>
          <p:nvPr/>
        </p:nvSpPr>
        <p:spPr>
          <a:xfrm rot="1753886">
            <a:off x="7069649" y="1422867"/>
            <a:ext cx="507263" cy="2458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AA34798-AA9D-E3C3-A187-B0B5A7C00F0F}"/>
              </a:ext>
            </a:extLst>
          </p:cNvPr>
          <p:cNvSpPr/>
          <p:nvPr/>
        </p:nvSpPr>
        <p:spPr>
          <a:xfrm rot="7478984">
            <a:off x="7886762" y="3051312"/>
            <a:ext cx="507263" cy="2458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025A864-551F-7F0B-A02E-7E72DD6B7B3D}"/>
              </a:ext>
            </a:extLst>
          </p:cNvPr>
          <p:cNvSpPr/>
          <p:nvPr/>
        </p:nvSpPr>
        <p:spPr>
          <a:xfrm rot="10800000">
            <a:off x="5817561" y="3485912"/>
            <a:ext cx="507263" cy="2458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F0C2BBB-EE81-2956-F0AA-DDB8186653B1}"/>
              </a:ext>
            </a:extLst>
          </p:cNvPr>
          <p:cNvSpPr/>
          <p:nvPr/>
        </p:nvSpPr>
        <p:spPr>
          <a:xfrm rot="13495542">
            <a:off x="4368261" y="2744591"/>
            <a:ext cx="507263" cy="2458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5C5E29-F9D1-20B9-2B86-63F4CA98FF95}"/>
              </a:ext>
            </a:extLst>
          </p:cNvPr>
          <p:cNvSpPr/>
          <p:nvPr/>
        </p:nvSpPr>
        <p:spPr>
          <a:xfrm>
            <a:off x="1507709" y="1302990"/>
            <a:ext cx="3132139" cy="129005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Preprocessing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A1614-F0D8-5731-F5AD-7F2B8BF5734C}"/>
              </a:ext>
            </a:extLst>
          </p:cNvPr>
          <p:cNvSpPr/>
          <p:nvPr/>
        </p:nvSpPr>
        <p:spPr>
          <a:xfrm>
            <a:off x="3245389" y="1513301"/>
            <a:ext cx="1311550" cy="90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Training/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Validation Split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84B6E3-F099-0AA9-4160-930DF55524E6}"/>
              </a:ext>
            </a:extLst>
          </p:cNvPr>
          <p:cNvSpPr/>
          <p:nvPr/>
        </p:nvSpPr>
        <p:spPr>
          <a:xfrm>
            <a:off x="1584867" y="1513301"/>
            <a:ext cx="1327912" cy="90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834A801-F7F9-5A0E-9FDA-29827044AD74}"/>
              </a:ext>
            </a:extLst>
          </p:cNvPr>
          <p:cNvSpPr/>
          <p:nvPr/>
        </p:nvSpPr>
        <p:spPr>
          <a:xfrm>
            <a:off x="2956422" y="1809720"/>
            <a:ext cx="274908" cy="2534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7E43BA02-0283-7E47-B3F9-881F3A8DE49B}"/>
              </a:ext>
            </a:extLst>
          </p:cNvPr>
          <p:cNvSpPr/>
          <p:nvPr/>
        </p:nvSpPr>
        <p:spPr>
          <a:xfrm>
            <a:off x="1061185" y="1798594"/>
            <a:ext cx="404317" cy="27567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8E2DBC-8276-4F66-8A0D-3F884A201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0" y="960610"/>
            <a:ext cx="8012255" cy="3339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9AEC1C-2C8E-B1B1-6B82-161D56C9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46" y="1828680"/>
            <a:ext cx="1622873" cy="27339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17EAB8-F9B1-59C3-5DD9-09CBAA13EA16}"/>
              </a:ext>
            </a:extLst>
          </p:cNvPr>
          <p:cNvSpPr/>
          <p:nvPr/>
        </p:nvSpPr>
        <p:spPr>
          <a:xfrm>
            <a:off x="2990480" y="3219750"/>
            <a:ext cx="222590" cy="3157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2E658F-E1CA-FC3F-D3FD-BCEBD3BEF198}"/>
              </a:ext>
            </a:extLst>
          </p:cNvPr>
          <p:cNvSpPr txBox="1"/>
          <p:nvPr/>
        </p:nvSpPr>
        <p:spPr>
          <a:xfrm>
            <a:off x="399501" y="813788"/>
            <a:ext cx="8050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i.e.) breach based on moving average</a:t>
            </a:r>
            <a:endParaRPr lang="en-AU" sz="1500" i="1" dirty="0"/>
          </a:p>
        </p:txBody>
      </p:sp>
    </p:spTree>
    <p:extLst>
      <p:ext uri="{BB962C8B-B14F-4D97-AF65-F5344CB8AC3E}">
        <p14:creationId xmlns:p14="http://schemas.microsoft.com/office/powerpoint/2010/main" val="11608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425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tolerances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B95ED1-5C20-F412-DB16-9175F247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1" y="555750"/>
            <a:ext cx="8640000" cy="797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1F7278-AC0D-BF68-C26B-F5B1E3FC7B80}"/>
              </a:ext>
            </a:extLst>
          </p:cNvPr>
          <p:cNvSpPr txBox="1"/>
          <p:nvPr/>
        </p:nvSpPr>
        <p:spPr>
          <a:xfrm>
            <a:off x="399501" y="367228"/>
            <a:ext cx="80504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/>
              <a:t>(hypothesis : "The tolerances for fund oversight validations are closely align to current market movements.”)</a:t>
            </a:r>
          </a:p>
          <a:p>
            <a:endParaRPr lang="en-AU" sz="900" dirty="0"/>
          </a:p>
          <a:p>
            <a:r>
              <a:rPr lang="en-GB" sz="1500" dirty="0"/>
              <a:t>goal</a:t>
            </a:r>
            <a:r>
              <a:rPr lang="en-AU" sz="900" dirty="0"/>
              <a:t>        </a:t>
            </a:r>
          </a:p>
          <a:p>
            <a:r>
              <a:rPr lang="en-AU" sz="2400" dirty="0"/>
              <a:t>          We want to update tolerance dynamically.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132B0-1D06-8E7C-27E2-98F2AAB12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9" y="1347750"/>
            <a:ext cx="8629534" cy="3528000"/>
          </a:xfrm>
          <a:prstGeom prst="rect">
            <a:avLst/>
          </a:prstGeom>
        </p:spPr>
      </p:pic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47B60-4CC2-2F9D-0AB6-ABD0DD458B96}"/>
              </a:ext>
            </a:extLst>
          </p:cNvPr>
          <p:cNvSpPr txBox="1"/>
          <p:nvPr/>
        </p:nvSpPr>
        <p:spPr>
          <a:xfrm>
            <a:off x="385241" y="1389640"/>
            <a:ext cx="3618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500" dirty="0"/>
              <a:t>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6ADC83-4EBD-4BC5-2A28-010C0261A613}"/>
              </a:ext>
            </a:extLst>
          </p:cNvPr>
          <p:cNvSpPr txBox="1"/>
          <p:nvPr/>
        </p:nvSpPr>
        <p:spPr>
          <a:xfrm>
            <a:off x="557135" y="1758465"/>
            <a:ext cx="78263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Predict breaches, Auto commentary, </a:t>
            </a:r>
            <a:r>
              <a:rPr lang="en-AU" sz="1400" dirty="0"/>
              <a:t>Highlight anomaly funds in portfolio</a:t>
            </a:r>
          </a:p>
          <a:p>
            <a:pPr>
              <a:spcBef>
                <a:spcPts val="1200"/>
              </a:spcBef>
              <a:buClr>
                <a:srgbClr val="D2611C"/>
              </a:buClr>
            </a:pPr>
            <a:endParaRPr lang="en-AU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4315-EBAB-EC09-34AB-A8C9E4BCB453}"/>
              </a:ext>
            </a:extLst>
          </p:cNvPr>
          <p:cNvSpPr txBox="1"/>
          <p:nvPr/>
        </p:nvSpPr>
        <p:spPr>
          <a:xfrm>
            <a:off x="386817" y="2284881"/>
            <a:ext cx="3618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500" dirty="0"/>
              <a:t>commercial value / user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B0936F-F067-B098-8956-B5A311591AE3}"/>
              </a:ext>
            </a:extLst>
          </p:cNvPr>
          <p:cNvSpPr txBox="1"/>
          <p:nvPr/>
        </p:nvSpPr>
        <p:spPr>
          <a:xfrm>
            <a:off x="544450" y="2681385"/>
            <a:ext cx="7826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Clients would expect that tolerances go up on volatile day.</a:t>
            </a:r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Predicting breaches in fund oversight processes gives organisations an indication of the necessary volume of work they need to allocate to the fund oversight. </a:t>
            </a:r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AU" sz="1400" dirty="0"/>
              <a:t>Organisations will be able to know a complexity of oversight required.</a:t>
            </a:r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AU" sz="1400" dirty="0"/>
              <a:t>We can look at the market and say that there will be a volatility in market and commodities will be volatile. 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16108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86479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42013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Progress and challenges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25B047-5058-1EB3-53F1-B334A09652B8}"/>
              </a:ext>
            </a:extLst>
          </p:cNvPr>
          <p:cNvCxnSpPr/>
          <p:nvPr/>
        </p:nvCxnSpPr>
        <p:spPr>
          <a:xfrm>
            <a:off x="0" y="1059750"/>
            <a:ext cx="914400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66B3E86-7BDC-5D8D-20FF-5D17EA35A83C}"/>
              </a:ext>
            </a:extLst>
          </p:cNvPr>
          <p:cNvSpPr/>
          <p:nvPr/>
        </p:nvSpPr>
        <p:spPr>
          <a:xfrm>
            <a:off x="756000" y="987750"/>
            <a:ext cx="144000" cy="144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F00459-C643-7A8A-F727-9A394CF08BDF}"/>
              </a:ext>
            </a:extLst>
          </p:cNvPr>
          <p:cNvSpPr/>
          <p:nvPr/>
        </p:nvSpPr>
        <p:spPr>
          <a:xfrm>
            <a:off x="2567910" y="987750"/>
            <a:ext cx="144000" cy="144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55D1C-3E54-E75E-9D27-31611AD271A5}"/>
              </a:ext>
            </a:extLst>
          </p:cNvPr>
          <p:cNvSpPr/>
          <p:nvPr/>
        </p:nvSpPr>
        <p:spPr>
          <a:xfrm>
            <a:off x="4310700" y="987750"/>
            <a:ext cx="144000" cy="144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DA60D-229C-4DED-6A40-14B77F12B5E9}"/>
              </a:ext>
            </a:extLst>
          </p:cNvPr>
          <p:cNvSpPr/>
          <p:nvPr/>
        </p:nvSpPr>
        <p:spPr>
          <a:xfrm>
            <a:off x="7690803" y="987750"/>
            <a:ext cx="1440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14DA8-82BA-4F6E-30A9-B55B5EBA4210}"/>
              </a:ext>
            </a:extLst>
          </p:cNvPr>
          <p:cNvSpPr txBox="1"/>
          <p:nvPr/>
        </p:nvSpPr>
        <p:spPr>
          <a:xfrm>
            <a:off x="324001" y="645903"/>
            <a:ext cx="12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200" dirty="0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en-GB" sz="15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1200" dirty="0">
                <a:solidFill>
                  <a:schemeClr val="accent2">
                    <a:lumMod val="75000"/>
                  </a:schemeClr>
                </a:solidFill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FE1295-63B7-6CBA-8D56-5C34EBCE9CD4}"/>
              </a:ext>
            </a:extLst>
          </p:cNvPr>
          <p:cNvSpPr txBox="1"/>
          <p:nvPr/>
        </p:nvSpPr>
        <p:spPr>
          <a:xfrm>
            <a:off x="1709695" y="684292"/>
            <a:ext cx="195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200" dirty="0">
                <a:solidFill>
                  <a:schemeClr val="accent2">
                    <a:lumMod val="75000"/>
                  </a:schemeClr>
                </a:solidFill>
              </a:rPr>
              <a:t>Computational environment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811F5-35A4-23D7-8CCC-5B5619AE624A}"/>
              </a:ext>
            </a:extLst>
          </p:cNvPr>
          <p:cNvSpPr txBox="1"/>
          <p:nvPr/>
        </p:nvSpPr>
        <p:spPr>
          <a:xfrm>
            <a:off x="3706432" y="684293"/>
            <a:ext cx="1640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200" dirty="0">
                <a:solidFill>
                  <a:schemeClr val="accent2">
                    <a:lumMod val="75000"/>
                  </a:schemeClr>
                </a:solidFill>
              </a:rPr>
              <a:t>Business development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A57DD8-F7C7-F51A-DB41-E7F57F254ADC}"/>
              </a:ext>
            </a:extLst>
          </p:cNvPr>
          <p:cNvSpPr txBox="1"/>
          <p:nvPr/>
        </p:nvSpPr>
        <p:spPr>
          <a:xfrm>
            <a:off x="5346968" y="692069"/>
            <a:ext cx="1640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 requirements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6D9FA3-157B-0C83-D6BC-1167F6151150}"/>
              </a:ext>
            </a:extLst>
          </p:cNvPr>
          <p:cNvSpPr txBox="1"/>
          <p:nvPr/>
        </p:nvSpPr>
        <p:spPr>
          <a:xfrm>
            <a:off x="6925513" y="675889"/>
            <a:ext cx="1640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 feasibility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E7D364-33D0-FDC4-CBAD-B23BF2638A2B}"/>
              </a:ext>
            </a:extLst>
          </p:cNvPr>
          <p:cNvSpPr txBox="1"/>
          <p:nvPr/>
        </p:nvSpPr>
        <p:spPr>
          <a:xfrm rot="20330155">
            <a:off x="279351" y="1076337"/>
            <a:ext cx="1783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Idea creation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Hypothesis generation 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Hypothesis validation and prioritisation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EA130-B14F-DFBD-7B59-DBCD6126EB24}"/>
              </a:ext>
            </a:extLst>
          </p:cNvPr>
          <p:cNvSpPr txBox="1"/>
          <p:nvPr/>
        </p:nvSpPr>
        <p:spPr>
          <a:xfrm rot="20330155">
            <a:off x="1864640" y="1198390"/>
            <a:ext cx="1783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Data analysis workflow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Data Governance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8758F9-DAFF-E67F-84DC-397B9D55B404}"/>
              </a:ext>
            </a:extLst>
          </p:cNvPr>
          <p:cNvSpPr txBox="1"/>
          <p:nvPr/>
        </p:nvSpPr>
        <p:spPr>
          <a:xfrm rot="20330155">
            <a:off x="3533143" y="1219939"/>
            <a:ext cx="1783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Client enrolment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Product data approval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C1AF97-E8F8-FE90-D61D-833DEB2D8731}"/>
              </a:ext>
            </a:extLst>
          </p:cNvPr>
          <p:cNvSpPr txBox="1"/>
          <p:nvPr/>
        </p:nvSpPr>
        <p:spPr>
          <a:xfrm rot="20330155">
            <a:off x="5118048" y="1185414"/>
            <a:ext cx="1783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Applied research performance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 requirements</a:t>
            </a:r>
          </a:p>
          <a:p>
            <a:pPr marL="171450" indent="-171450">
              <a:spcBef>
                <a:spcPts val="600"/>
              </a:spcBef>
              <a:buClr>
                <a:srgbClr val="D2611C"/>
              </a:buClr>
              <a:buFontTx/>
              <a:buChar char="-"/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472922-24B5-3E5E-81AB-DA344F255A71}"/>
              </a:ext>
            </a:extLst>
          </p:cNvPr>
          <p:cNvSpPr/>
          <p:nvPr/>
        </p:nvSpPr>
        <p:spPr>
          <a:xfrm>
            <a:off x="5962426" y="996620"/>
            <a:ext cx="1440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8D83BC-8950-B075-4E42-95B55EAB5803}"/>
              </a:ext>
            </a:extLst>
          </p:cNvPr>
          <p:cNvSpPr txBox="1"/>
          <p:nvPr/>
        </p:nvSpPr>
        <p:spPr>
          <a:xfrm>
            <a:off x="469522" y="2366512"/>
            <a:ext cx="74864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ML-ops vs Dev-ops</a:t>
            </a:r>
          </a:p>
          <a:p>
            <a:r>
              <a:rPr lang="en-GB" sz="1000" dirty="0"/>
              <a:t>          the process of automating and </a:t>
            </a:r>
            <a:r>
              <a:rPr lang="en-GB" sz="1000" dirty="0" err="1"/>
              <a:t>productionalising</a:t>
            </a:r>
            <a:r>
              <a:rPr lang="en-GB" sz="1000" dirty="0"/>
              <a:t> machine learning application and workflows</a:t>
            </a:r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Data</a:t>
            </a:r>
            <a:endParaRPr lang="en-GB" sz="2400" dirty="0"/>
          </a:p>
          <a:p>
            <a:r>
              <a:rPr lang="en-GB" sz="1000" dirty="0"/>
              <a:t>          ‘a lot’ of data? Usually thousands of examples for basic model, hundreds of thousands for neural network</a:t>
            </a:r>
            <a:endParaRPr lang="en-GB" sz="1400" dirty="0"/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Model interpretability</a:t>
            </a:r>
          </a:p>
          <a:p>
            <a:r>
              <a:rPr lang="en-GB" sz="1000" dirty="0"/>
              <a:t>          accurate and ‘black-box’ vs weaker and ‘white-box’</a:t>
            </a:r>
            <a:endParaRPr lang="en-GB" sz="1400" dirty="0"/>
          </a:p>
          <a:p>
            <a:pPr marL="285750" indent="-285750">
              <a:spcBef>
                <a:spcPts val="12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AU" sz="1400" dirty="0"/>
              <a:t>More..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326899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2611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315337-71FA-C802-3698-C31BC4AD8E80}"/>
              </a:ext>
            </a:extLst>
          </p:cNvPr>
          <p:cNvSpPr txBox="1"/>
          <p:nvPr/>
        </p:nvSpPr>
        <p:spPr>
          <a:xfrm>
            <a:off x="686363" y="843750"/>
            <a:ext cx="768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Why do we need machine learning?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What is the purpose of NAV3-POC?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Research hypothesis</a:t>
            </a:r>
          </a:p>
          <a:p>
            <a:pPr>
              <a:buClr>
                <a:schemeClr val="accent2"/>
              </a:buClr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Hypothesis – Dynamic tolerances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Hypothesis – Dynamic tolerances (Code example)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NAV3-POC progress 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55693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do we need machine learning?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DB6099-C21E-C637-C0E9-0C58E03688AA}"/>
              </a:ext>
            </a:extLst>
          </p:cNvPr>
          <p:cNvSpPr/>
          <p:nvPr/>
        </p:nvSpPr>
        <p:spPr>
          <a:xfrm>
            <a:off x="3348618" y="718777"/>
            <a:ext cx="2592000" cy="147868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033FA-744F-7322-4859-C42C996A30EF}"/>
              </a:ext>
            </a:extLst>
          </p:cNvPr>
          <p:cNvSpPr txBox="1"/>
          <p:nvPr/>
        </p:nvSpPr>
        <p:spPr>
          <a:xfrm>
            <a:off x="1897421" y="71877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E2F8F-9A86-BF4C-FE66-62553DE1E0BF}"/>
              </a:ext>
            </a:extLst>
          </p:cNvPr>
          <p:cNvSpPr txBox="1"/>
          <p:nvPr/>
        </p:nvSpPr>
        <p:spPr>
          <a:xfrm>
            <a:off x="1897421" y="145811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A1C70-5253-9500-E1CB-211E9FD2E454}"/>
              </a:ext>
            </a:extLst>
          </p:cNvPr>
          <p:cNvSpPr txBox="1"/>
          <p:nvPr/>
        </p:nvSpPr>
        <p:spPr>
          <a:xfrm>
            <a:off x="6426455" y="1009664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Answers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0C80E-4E81-8B42-224A-177C23565F81}"/>
              </a:ext>
            </a:extLst>
          </p:cNvPr>
          <p:cNvSpPr/>
          <p:nvPr/>
        </p:nvSpPr>
        <p:spPr>
          <a:xfrm>
            <a:off x="3348618" y="2901396"/>
            <a:ext cx="2592000" cy="147868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DCEA3F-3296-6452-311D-1448F504940A}"/>
              </a:ext>
            </a:extLst>
          </p:cNvPr>
          <p:cNvSpPr txBox="1"/>
          <p:nvPr/>
        </p:nvSpPr>
        <p:spPr>
          <a:xfrm>
            <a:off x="6447957" y="319227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0B5BB-7747-25C6-1304-8F3FE6E4E7C8}"/>
              </a:ext>
            </a:extLst>
          </p:cNvPr>
          <p:cNvSpPr txBox="1"/>
          <p:nvPr/>
        </p:nvSpPr>
        <p:spPr>
          <a:xfrm>
            <a:off x="1897421" y="3640738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05CC81-C3FE-8C2B-1400-929092C91208}"/>
              </a:ext>
            </a:extLst>
          </p:cNvPr>
          <p:cNvSpPr txBox="1"/>
          <p:nvPr/>
        </p:nvSpPr>
        <p:spPr>
          <a:xfrm>
            <a:off x="1755940" y="2852610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Answers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958116-9A3F-78B3-9DB4-120AF71E9807}"/>
              </a:ext>
            </a:extLst>
          </p:cNvPr>
          <p:cNvCxnSpPr/>
          <p:nvPr/>
        </p:nvCxnSpPr>
        <p:spPr>
          <a:xfrm>
            <a:off x="1520897" y="1088109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3D7C1C-23A5-1C2C-929D-C7EDA0629756}"/>
              </a:ext>
            </a:extLst>
          </p:cNvPr>
          <p:cNvCxnSpPr/>
          <p:nvPr/>
        </p:nvCxnSpPr>
        <p:spPr>
          <a:xfrm>
            <a:off x="1520897" y="1822634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584BF7-3697-A903-FD1B-22DF3ABC8D05}"/>
              </a:ext>
            </a:extLst>
          </p:cNvPr>
          <p:cNvCxnSpPr/>
          <p:nvPr/>
        </p:nvCxnSpPr>
        <p:spPr>
          <a:xfrm>
            <a:off x="1520895" y="3249977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C8DE14-A4BE-4743-4C47-A33BC6F80F93}"/>
              </a:ext>
            </a:extLst>
          </p:cNvPr>
          <p:cNvCxnSpPr/>
          <p:nvPr/>
        </p:nvCxnSpPr>
        <p:spPr>
          <a:xfrm>
            <a:off x="1520895" y="4010070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A00881-4346-AD7E-FADA-890F2FDFB176}"/>
              </a:ext>
            </a:extLst>
          </p:cNvPr>
          <p:cNvCxnSpPr/>
          <p:nvPr/>
        </p:nvCxnSpPr>
        <p:spPr>
          <a:xfrm>
            <a:off x="5940618" y="1425194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D976B0-74D2-4649-6090-441993C02F0B}"/>
              </a:ext>
            </a:extLst>
          </p:cNvPr>
          <p:cNvCxnSpPr/>
          <p:nvPr/>
        </p:nvCxnSpPr>
        <p:spPr>
          <a:xfrm>
            <a:off x="5940618" y="3633372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18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157DFA-CC2F-3883-652B-9BC8515BC342}"/>
              </a:ext>
            </a:extLst>
          </p:cNvPr>
          <p:cNvSpPr/>
          <p:nvPr/>
        </p:nvSpPr>
        <p:spPr>
          <a:xfrm>
            <a:off x="3341030" y="2907201"/>
            <a:ext cx="2592000" cy="147868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5FD81D-D9FA-FE9A-FFD8-ACA7FDF1BC88}"/>
              </a:ext>
            </a:extLst>
          </p:cNvPr>
          <p:cNvSpPr txBox="1"/>
          <p:nvPr/>
        </p:nvSpPr>
        <p:spPr>
          <a:xfrm>
            <a:off x="6440369" y="3198083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Predictions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041959-F11D-8CA7-5AD3-95294A6530C8}"/>
              </a:ext>
            </a:extLst>
          </p:cNvPr>
          <p:cNvSpPr txBox="1"/>
          <p:nvPr/>
        </p:nvSpPr>
        <p:spPr>
          <a:xfrm>
            <a:off x="1867753" y="323335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AB4F76-C758-1C6D-83EF-4AD196ED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7" y="456568"/>
            <a:ext cx="8485533" cy="2217771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E641A36-4797-6EB7-51A4-D5C32DC23598}"/>
              </a:ext>
            </a:extLst>
          </p:cNvPr>
          <p:cNvSpPr/>
          <p:nvPr/>
        </p:nvSpPr>
        <p:spPr>
          <a:xfrm>
            <a:off x="3352070" y="807428"/>
            <a:ext cx="2592000" cy="147868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A1EEFC-C382-F741-7E80-623A9F9A994A}"/>
              </a:ext>
            </a:extLst>
          </p:cNvPr>
          <p:cNvSpPr txBox="1"/>
          <p:nvPr/>
        </p:nvSpPr>
        <p:spPr>
          <a:xfrm>
            <a:off x="6451409" y="109831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520B50-BFD1-F683-6C55-5F01C042B52B}"/>
              </a:ext>
            </a:extLst>
          </p:cNvPr>
          <p:cNvSpPr txBox="1"/>
          <p:nvPr/>
        </p:nvSpPr>
        <p:spPr>
          <a:xfrm>
            <a:off x="1900873" y="154677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90911B-17BD-FA27-6389-D15E96ACE1C0}"/>
              </a:ext>
            </a:extLst>
          </p:cNvPr>
          <p:cNvSpPr txBox="1"/>
          <p:nvPr/>
        </p:nvSpPr>
        <p:spPr>
          <a:xfrm>
            <a:off x="1759392" y="758642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Answers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53CA27-1167-85E8-E0B6-93E83FD24C18}"/>
              </a:ext>
            </a:extLst>
          </p:cNvPr>
          <p:cNvCxnSpPr/>
          <p:nvPr/>
        </p:nvCxnSpPr>
        <p:spPr>
          <a:xfrm>
            <a:off x="1520897" y="1088109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BDF640-EDAE-727B-3C79-6F22E2444EDD}"/>
              </a:ext>
            </a:extLst>
          </p:cNvPr>
          <p:cNvCxnSpPr/>
          <p:nvPr/>
        </p:nvCxnSpPr>
        <p:spPr>
          <a:xfrm>
            <a:off x="1538610" y="1916102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83BA0F5-FF4A-05BC-D9EC-D7223F9740FB}"/>
              </a:ext>
            </a:extLst>
          </p:cNvPr>
          <p:cNvCxnSpPr/>
          <p:nvPr/>
        </p:nvCxnSpPr>
        <p:spPr>
          <a:xfrm>
            <a:off x="5944070" y="1546770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A6CBB8-3FC8-D935-A5E6-DF61327BB750}"/>
              </a:ext>
            </a:extLst>
          </p:cNvPr>
          <p:cNvCxnSpPr/>
          <p:nvPr/>
        </p:nvCxnSpPr>
        <p:spPr>
          <a:xfrm>
            <a:off x="5944070" y="3601984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D9EC79-0349-FD1C-FB25-B8EDEB8E004A}"/>
              </a:ext>
            </a:extLst>
          </p:cNvPr>
          <p:cNvCxnSpPr/>
          <p:nvPr/>
        </p:nvCxnSpPr>
        <p:spPr>
          <a:xfrm>
            <a:off x="1520897" y="3601984"/>
            <a:ext cx="176847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05D477-452A-71CC-436F-DF6B0C92B23E}"/>
              </a:ext>
            </a:extLst>
          </p:cNvPr>
          <p:cNvSpPr txBox="1"/>
          <p:nvPr/>
        </p:nvSpPr>
        <p:spPr>
          <a:xfrm>
            <a:off x="276349" y="2327865"/>
            <a:ext cx="153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Training phase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463755-7796-468B-D663-A6EEFA84B941}"/>
              </a:ext>
            </a:extLst>
          </p:cNvPr>
          <p:cNvSpPr txBox="1"/>
          <p:nvPr/>
        </p:nvSpPr>
        <p:spPr>
          <a:xfrm>
            <a:off x="262467" y="4518903"/>
            <a:ext cx="16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Inference phase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ABB245-D139-ADBD-0BFA-03E8D76C9433}"/>
              </a:ext>
            </a:extLst>
          </p:cNvPr>
          <p:cNvSpPr/>
          <p:nvPr/>
        </p:nvSpPr>
        <p:spPr>
          <a:xfrm>
            <a:off x="586626" y="81102"/>
            <a:ext cx="55693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do we need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8979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overview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4AE533-B365-D132-9114-562E58F8B787}"/>
              </a:ext>
            </a:extLst>
          </p:cNvPr>
          <p:cNvSpPr/>
          <p:nvPr/>
        </p:nvSpPr>
        <p:spPr>
          <a:xfrm>
            <a:off x="623328" y="3183093"/>
            <a:ext cx="1198626" cy="115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Human-Driven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6FA217-A51B-DA49-36E6-F8F214379DD2}"/>
              </a:ext>
            </a:extLst>
          </p:cNvPr>
          <p:cNvSpPr/>
          <p:nvPr/>
        </p:nvSpPr>
        <p:spPr>
          <a:xfrm>
            <a:off x="1356826" y="2452531"/>
            <a:ext cx="1420652" cy="13230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Rule-Driven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A148DE-D998-024C-7CEC-AD34D532DA10}"/>
              </a:ext>
            </a:extLst>
          </p:cNvPr>
          <p:cNvSpPr/>
          <p:nvPr/>
        </p:nvSpPr>
        <p:spPr>
          <a:xfrm>
            <a:off x="1849743" y="1207025"/>
            <a:ext cx="2010904" cy="1806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Data-Driven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A0837-0DE1-C9DB-C0C8-043057A64EBF}"/>
              </a:ext>
            </a:extLst>
          </p:cNvPr>
          <p:cNvSpPr txBox="1"/>
          <p:nvPr/>
        </p:nvSpPr>
        <p:spPr>
          <a:xfrm>
            <a:off x="1563966" y="4496134"/>
            <a:ext cx="1999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US" sz="1000" dirty="0"/>
              <a:t>  Evolution of NAV validation</a:t>
            </a:r>
            <a:endParaRPr lang="en-GB" sz="1000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03979822-61D3-1197-9630-81EF63714164}"/>
              </a:ext>
            </a:extLst>
          </p:cNvPr>
          <p:cNvCxnSpPr>
            <a:stCxn id="2" idx="4"/>
            <a:endCxn id="14" idx="1"/>
          </p:cNvCxnSpPr>
          <p:nvPr/>
        </p:nvCxnSpPr>
        <p:spPr>
          <a:xfrm rot="16200000" flipH="1">
            <a:off x="1251227" y="4306506"/>
            <a:ext cx="284152" cy="34132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overview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E4B4D210-9368-BDC3-FD30-E69E2EF7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587" y="1563750"/>
            <a:ext cx="3911624" cy="281759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4AE533-B365-D132-9114-562E58F8B787}"/>
              </a:ext>
            </a:extLst>
          </p:cNvPr>
          <p:cNvSpPr/>
          <p:nvPr/>
        </p:nvSpPr>
        <p:spPr>
          <a:xfrm>
            <a:off x="623328" y="3183093"/>
            <a:ext cx="1198626" cy="115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Human-Driven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6FA217-A51B-DA49-36E6-F8F214379DD2}"/>
              </a:ext>
            </a:extLst>
          </p:cNvPr>
          <p:cNvSpPr/>
          <p:nvPr/>
        </p:nvSpPr>
        <p:spPr>
          <a:xfrm>
            <a:off x="1356826" y="2452531"/>
            <a:ext cx="1420652" cy="13230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Rule-Driven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A148DE-D998-024C-7CEC-AD34D532DA10}"/>
              </a:ext>
            </a:extLst>
          </p:cNvPr>
          <p:cNvSpPr/>
          <p:nvPr/>
        </p:nvSpPr>
        <p:spPr>
          <a:xfrm>
            <a:off x="1849743" y="1207025"/>
            <a:ext cx="2010904" cy="1806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Data-Driven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A0837-0DE1-C9DB-C0C8-043057A64EBF}"/>
              </a:ext>
            </a:extLst>
          </p:cNvPr>
          <p:cNvSpPr txBox="1"/>
          <p:nvPr/>
        </p:nvSpPr>
        <p:spPr>
          <a:xfrm>
            <a:off x="1563966" y="4496134"/>
            <a:ext cx="1999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US" sz="1000" dirty="0"/>
              <a:t>  Evolution of NAV validation</a:t>
            </a:r>
            <a:endParaRPr lang="en-GB" sz="1000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03979822-61D3-1197-9630-81EF63714164}"/>
              </a:ext>
            </a:extLst>
          </p:cNvPr>
          <p:cNvCxnSpPr>
            <a:stCxn id="2" idx="4"/>
            <a:endCxn id="14" idx="1"/>
          </p:cNvCxnSpPr>
          <p:nvPr/>
        </p:nvCxnSpPr>
        <p:spPr>
          <a:xfrm rot="16200000" flipH="1">
            <a:off x="1251227" y="4306506"/>
            <a:ext cx="284152" cy="34132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DC3D57-594B-40F5-BA41-83351AA7ED51}"/>
              </a:ext>
            </a:extLst>
          </p:cNvPr>
          <p:cNvSpPr txBox="1"/>
          <p:nvPr/>
        </p:nvSpPr>
        <p:spPr>
          <a:xfrm>
            <a:off x="5964301" y="4496134"/>
            <a:ext cx="1999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US" sz="1000" dirty="0"/>
              <a:t>  Product innovation framework</a:t>
            </a:r>
            <a:endParaRPr lang="en-GB" sz="1000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C47348-1DB5-E570-9DB8-C152079346FD}"/>
              </a:ext>
            </a:extLst>
          </p:cNvPr>
          <p:cNvCxnSpPr>
            <a:endCxn id="18" idx="1"/>
          </p:cNvCxnSpPr>
          <p:nvPr/>
        </p:nvCxnSpPr>
        <p:spPr>
          <a:xfrm>
            <a:off x="5622975" y="4335093"/>
            <a:ext cx="341326" cy="284152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99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overview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0B3063-4984-46A2-ABFF-541B2BF97825}"/>
              </a:ext>
            </a:extLst>
          </p:cNvPr>
          <p:cNvSpPr txBox="1"/>
          <p:nvPr/>
        </p:nvSpPr>
        <p:spPr>
          <a:xfrm>
            <a:off x="881400" y="728442"/>
            <a:ext cx="72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dirty="0">
                <a:ea typeface="Palatino" pitchFamily="2" charset="77"/>
              </a:rPr>
              <a:t>Goal : Demonstrate and verify the data-driven evolution of NAV validation</a:t>
            </a:r>
            <a:endParaRPr lang="en-GB" i="1" dirty="0">
              <a:solidFill>
                <a:srgbClr val="D2611C"/>
              </a:solidFill>
              <a:ea typeface="Palatino" pitchFamily="2" charset="77"/>
            </a:endParaRP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E4B4D210-9368-BDC3-FD30-E69E2EF7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587" y="1563750"/>
            <a:ext cx="3911624" cy="281759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4AE533-B365-D132-9114-562E58F8B787}"/>
              </a:ext>
            </a:extLst>
          </p:cNvPr>
          <p:cNvSpPr/>
          <p:nvPr/>
        </p:nvSpPr>
        <p:spPr>
          <a:xfrm>
            <a:off x="623328" y="3183093"/>
            <a:ext cx="1198626" cy="115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Human-Driven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6FA217-A51B-DA49-36E6-F8F214379DD2}"/>
              </a:ext>
            </a:extLst>
          </p:cNvPr>
          <p:cNvSpPr/>
          <p:nvPr/>
        </p:nvSpPr>
        <p:spPr>
          <a:xfrm>
            <a:off x="1356826" y="2452531"/>
            <a:ext cx="1420652" cy="13230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Rule-Driven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A148DE-D998-024C-7CEC-AD34D532DA10}"/>
              </a:ext>
            </a:extLst>
          </p:cNvPr>
          <p:cNvSpPr/>
          <p:nvPr/>
        </p:nvSpPr>
        <p:spPr>
          <a:xfrm>
            <a:off x="1849743" y="1207025"/>
            <a:ext cx="2010904" cy="1806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Data-Driven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A0837-0DE1-C9DB-C0C8-043057A64EBF}"/>
              </a:ext>
            </a:extLst>
          </p:cNvPr>
          <p:cNvSpPr txBox="1"/>
          <p:nvPr/>
        </p:nvSpPr>
        <p:spPr>
          <a:xfrm>
            <a:off x="1563966" y="4496134"/>
            <a:ext cx="1999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US" sz="1000" dirty="0"/>
              <a:t>  Evolution of NAV validation</a:t>
            </a:r>
            <a:endParaRPr lang="en-GB" sz="1000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03979822-61D3-1197-9630-81EF63714164}"/>
              </a:ext>
            </a:extLst>
          </p:cNvPr>
          <p:cNvCxnSpPr>
            <a:stCxn id="2" idx="4"/>
            <a:endCxn id="14" idx="1"/>
          </p:cNvCxnSpPr>
          <p:nvPr/>
        </p:nvCxnSpPr>
        <p:spPr>
          <a:xfrm rot="16200000" flipH="1">
            <a:off x="1251227" y="4306506"/>
            <a:ext cx="284152" cy="34132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DC3D57-594B-40F5-BA41-83351AA7ED51}"/>
              </a:ext>
            </a:extLst>
          </p:cNvPr>
          <p:cNvSpPr txBox="1"/>
          <p:nvPr/>
        </p:nvSpPr>
        <p:spPr>
          <a:xfrm>
            <a:off x="5964301" y="4496134"/>
            <a:ext cx="1999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US" sz="1000" dirty="0"/>
              <a:t>  Product innovation framework</a:t>
            </a:r>
            <a:endParaRPr lang="en-GB" sz="1000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C47348-1DB5-E570-9DB8-C152079346FD}"/>
              </a:ext>
            </a:extLst>
          </p:cNvPr>
          <p:cNvCxnSpPr>
            <a:endCxn id="18" idx="1"/>
          </p:cNvCxnSpPr>
          <p:nvPr/>
        </p:nvCxnSpPr>
        <p:spPr>
          <a:xfrm>
            <a:off x="5622975" y="4335093"/>
            <a:ext cx="341326" cy="284152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24906F-074E-B07B-2707-B09D6E2F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1458">
            <a:off x="154047" y="216215"/>
            <a:ext cx="1680377" cy="1087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00BF4-00B8-0EBF-9884-AB9DA614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3839">
            <a:off x="702715" y="524551"/>
            <a:ext cx="1799780" cy="981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2FA135-1111-D56B-513A-FE4CCF528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71065">
            <a:off x="134036" y="1048069"/>
            <a:ext cx="1868940" cy="1045686"/>
          </a:xfrm>
          <a:prstGeom prst="rect">
            <a:avLst/>
          </a:prstGeom>
        </p:spPr>
      </p:pic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86626" y="81102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6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611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Research hypothesis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C087D-F5FA-4B49-20D2-D3FE1A637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10381">
            <a:off x="7064337" y="822695"/>
            <a:ext cx="1855231" cy="2074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86E79-5F86-2B07-0D26-83BEA2639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02131">
            <a:off x="6703976" y="1884473"/>
            <a:ext cx="1963604" cy="2066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70950-2911-40C7-62FC-E9ABE22F2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28191">
            <a:off x="6855847" y="2959751"/>
            <a:ext cx="2188272" cy="2055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BEA903-1DB2-DB7F-B9E0-8798E823E029}"/>
              </a:ext>
            </a:extLst>
          </p:cNvPr>
          <p:cNvSpPr txBox="1"/>
          <p:nvPr/>
        </p:nvSpPr>
        <p:spPr>
          <a:xfrm>
            <a:off x="2477712" y="664692"/>
            <a:ext cx="4660133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2611C"/>
              </a:buClr>
            </a:pPr>
            <a:r>
              <a:rPr lang="en-GB" dirty="0">
                <a:ea typeface="Palatino" pitchFamily="2" charset="77"/>
                <a:cs typeface="Arial" panose="020B0604020202020204" pitchFamily="34" charset="0"/>
              </a:rPr>
              <a:t>14 ideas / research hypotheses</a:t>
            </a:r>
            <a:endParaRPr lang="en-GB" sz="1600" dirty="0"/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Fund risk factors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Drivers of fund valuation uncertainty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Fund valuation confidence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Dynamic tolerances for fund oversight validations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Fund oversight fact-check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Synthetic fund benchmark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Validation-onboarding match for fund oversight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Automated fund narratives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Exception category for pre-fund oversight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Exception management time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Fund pre-oversight confidence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Cognitive oversight of fund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Fund oversight reporting</a:t>
            </a:r>
          </a:p>
          <a:p>
            <a:pPr marL="742950" lvl="1" indent="-285750">
              <a:spcBef>
                <a:spcPts val="3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GB" sz="1300" dirty="0"/>
              <a:t>Fund calendar</a:t>
            </a:r>
          </a:p>
        </p:txBody>
      </p: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146800-1539-F687-AA76-A58F199E775D}"/>
              </a:ext>
            </a:extLst>
          </p:cNvPr>
          <p:cNvSpPr txBox="1"/>
          <p:nvPr/>
        </p:nvSpPr>
        <p:spPr>
          <a:xfrm>
            <a:off x="268844" y="4591058"/>
            <a:ext cx="485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spcBef>
                <a:spcPts val="600"/>
              </a:spcBef>
              <a:buClr>
                <a:srgbClr val="D2611C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http://</a:t>
            </a:r>
            <a:r>
              <a:rPr lang="en-US" sz="1000" dirty="0" err="1"/>
              <a:t>intranet.milestonegroup.com.au</a:t>
            </a:r>
            <a:r>
              <a:rPr lang="en-US" sz="1000" dirty="0"/>
              <a:t>/display/DDS/</a:t>
            </a:r>
            <a:r>
              <a:rPr lang="en-US" sz="1000" dirty="0" err="1"/>
              <a:t>Research+Hypothesis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4358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9DBA4-8629-CAC0-7550-37AD83F0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8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334" y="924534"/>
            <a:ext cx="4112181" cy="2655216"/>
          </a:xfrm>
          <a:prstGeom prst="rect">
            <a:avLst/>
          </a:prstGeom>
        </p:spPr>
      </p:pic>
      <p:grpSp>
        <p:nvGrpSpPr>
          <p:cNvPr id="151" name="Group 150"/>
          <p:cNvGrpSpPr/>
          <p:nvPr/>
        </p:nvGrpSpPr>
        <p:grpSpPr>
          <a:xfrm>
            <a:off x="262467" y="209550"/>
            <a:ext cx="8729133" cy="4724400"/>
            <a:chOff x="262467" y="209550"/>
            <a:chExt cx="8729133" cy="4724400"/>
          </a:xfrm>
        </p:grpSpPr>
        <p:sp>
          <p:nvSpPr>
            <p:cNvPr id="154" name="Rectangle 153"/>
            <p:cNvSpPr/>
            <p:nvPr/>
          </p:nvSpPr>
          <p:spPr>
            <a:xfrm>
              <a:off x="262467" y="262466"/>
              <a:ext cx="8636000" cy="46257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53400" y="209550"/>
              <a:ext cx="838200" cy="472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882" y="4742355"/>
            <a:ext cx="407729" cy="273844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6355A-084C-D24E-9AD2-7E4FC41EA62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86626" y="81102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456784"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NAV3-POC | </a:t>
            </a:r>
            <a:r>
              <a:rPr lang="en-US" dirty="0">
                <a:solidFill>
                  <a:srgbClr val="D261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generation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0" y="135960"/>
            <a:ext cx="608110" cy="30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8FDFD-5B4B-3EB4-325A-EEB6390F9925}"/>
              </a:ext>
            </a:extLst>
          </p:cNvPr>
          <p:cNvSpPr txBox="1"/>
          <p:nvPr/>
        </p:nvSpPr>
        <p:spPr>
          <a:xfrm>
            <a:off x="4401248" y="987750"/>
            <a:ext cx="4112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Hypothesis is a “guess”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Problem : “I want to predict how heavy traffic will be on a given day.”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dirty="0"/>
              <a:t>Hypothesis : “I think the weather forecast is an informative signal”.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ADC3A-AF30-DCC7-9971-EADC27282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980" y="1419750"/>
            <a:ext cx="4394487" cy="4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374FB2-1E4E-4423-9D40-64B005695D83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DB74AEC6381F47A78E580E4340EE46" ma:contentTypeVersion="13" ma:contentTypeDescription="Create a new document." ma:contentTypeScope="" ma:versionID="c2f19f23bdd5fa770d264a2fab78b811">
  <xsd:schema xmlns:xsd="http://www.w3.org/2001/XMLSchema" xmlns:xs="http://www.w3.org/2001/XMLSchema" xmlns:p="http://schemas.microsoft.com/office/2006/metadata/properties" xmlns:ns3="c6bdce90-6af3-4435-980f-1486c64c90f3" xmlns:ns4="9a1eec5d-ee69-48c7-a87b-3df96e20be58" targetNamespace="http://schemas.microsoft.com/office/2006/metadata/properties" ma:root="true" ma:fieldsID="acded45106d5c70e283aff4224733acf" ns3:_="" ns4:_="">
    <xsd:import namespace="c6bdce90-6af3-4435-980f-1486c64c90f3"/>
    <xsd:import namespace="9a1eec5d-ee69-48c7-a87b-3df96e20be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dce90-6af3-4435-980f-1486c64c90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eec5d-ee69-48c7-a87b-3df96e20be5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8DEE57-0D62-4A73-BC3E-B327BF1177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9CA969-D004-400D-9CFE-ADA1BFDEB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bdce90-6af3-4435-980f-1486c64c90f3"/>
    <ds:schemaRef ds:uri="9a1eec5d-ee69-48c7-a87b-3df96e20be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2EDA32-F9C2-4728-B972-A9DC0A04D61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21744</TotalTime>
  <Words>906</Words>
  <Application>Microsoft Macintosh PowerPoint</Application>
  <PresentationFormat>On-screen Show (16:9)</PresentationFormat>
  <Paragraphs>214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pControl NAV Oversight Introduction</dc:title>
  <dc:creator>Milestone Group</dc:creator>
  <cp:lastModifiedBy>Sophie Kim</cp:lastModifiedBy>
  <cp:revision>257</cp:revision>
  <cp:lastPrinted>2018-09-21T15:30:43Z</cp:lastPrinted>
  <dcterms:created xsi:type="dcterms:W3CDTF">2010-04-12T23:12:02Z</dcterms:created>
  <dcterms:modified xsi:type="dcterms:W3CDTF">2022-05-27T00:32:05Z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0x010100F2DB74AEC6381F47A78E580E4340EE46</vt:lpwstr>
  </property>
</Properties>
</file>